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Inter Bold" panose="020B0604020202020204" charset="0"/>
      <p:regular r:id="rId3"/>
    </p:embeddedFont>
    <p:embeddedFont>
      <p:font typeface="ITC Benguiat Bold" panose="020B0604020202020204" charset="0"/>
      <p:regular r:id="rId4"/>
    </p:embeddedFont>
    <p:embeddedFont>
      <p:font typeface="Inter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38402" y="290280"/>
            <a:ext cx="1627954" cy="1251113"/>
          </a:xfrm>
          <a:custGeom>
            <a:avLst/>
            <a:gdLst/>
            <a:ahLst/>
            <a:cxnLst/>
            <a:rect l="l" t="t" r="r" b="b"/>
            <a:pathLst>
              <a:path w="1627954" h="1251113">
                <a:moveTo>
                  <a:pt x="0" y="0"/>
                </a:moveTo>
                <a:lnTo>
                  <a:pt x="1627955" y="0"/>
                </a:lnTo>
                <a:lnTo>
                  <a:pt x="1627955" y="1251113"/>
                </a:lnTo>
                <a:lnTo>
                  <a:pt x="0" y="1251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5755" y="313842"/>
            <a:ext cx="1903717" cy="1237072"/>
          </a:xfrm>
          <a:custGeom>
            <a:avLst/>
            <a:gdLst/>
            <a:ahLst/>
            <a:cxnLst/>
            <a:rect l="l" t="t" r="r" b="b"/>
            <a:pathLst>
              <a:path w="1903717" h="1237072">
                <a:moveTo>
                  <a:pt x="0" y="0"/>
                </a:moveTo>
                <a:lnTo>
                  <a:pt x="1903716" y="0"/>
                </a:lnTo>
                <a:lnTo>
                  <a:pt x="1903716" y="1237073"/>
                </a:lnTo>
                <a:lnTo>
                  <a:pt x="0" y="1237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877376" y="290280"/>
            <a:ext cx="2378415" cy="1035620"/>
          </a:xfrm>
          <a:custGeom>
            <a:avLst/>
            <a:gdLst/>
            <a:ahLst/>
            <a:cxnLst/>
            <a:rect l="l" t="t" r="r" b="b"/>
            <a:pathLst>
              <a:path w="2378415" h="1035620">
                <a:moveTo>
                  <a:pt x="0" y="0"/>
                </a:moveTo>
                <a:lnTo>
                  <a:pt x="2378415" y="0"/>
                </a:lnTo>
                <a:lnTo>
                  <a:pt x="2378415" y="1035620"/>
                </a:lnTo>
                <a:lnTo>
                  <a:pt x="0" y="103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4412" y="1893815"/>
            <a:ext cx="1358819" cy="1304736"/>
          </a:xfrm>
          <a:custGeom>
            <a:avLst/>
            <a:gdLst/>
            <a:ahLst/>
            <a:cxnLst/>
            <a:rect l="l" t="t" r="r" b="b"/>
            <a:pathLst>
              <a:path w="1358819" h="1304736">
                <a:moveTo>
                  <a:pt x="0" y="0"/>
                </a:moveTo>
                <a:lnTo>
                  <a:pt x="1358819" y="0"/>
                </a:lnTo>
                <a:lnTo>
                  <a:pt x="1358819" y="1304736"/>
                </a:lnTo>
                <a:lnTo>
                  <a:pt x="0" y="13047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1" name="Gruppo 20"/>
          <p:cNvGrpSpPr/>
          <p:nvPr/>
        </p:nvGrpSpPr>
        <p:grpSpPr>
          <a:xfrm>
            <a:off x="480478" y="7754761"/>
            <a:ext cx="5199936" cy="1358053"/>
            <a:chOff x="480478" y="7754761"/>
            <a:chExt cx="5199936" cy="1358053"/>
          </a:xfrm>
        </p:grpSpPr>
        <p:sp>
          <p:nvSpPr>
            <p:cNvPr id="9" name="Freeform 9"/>
            <p:cNvSpPr/>
            <p:nvPr/>
          </p:nvSpPr>
          <p:spPr>
            <a:xfrm>
              <a:off x="4766934" y="7837912"/>
              <a:ext cx="913480" cy="1165066"/>
            </a:xfrm>
            <a:custGeom>
              <a:avLst/>
              <a:gdLst/>
              <a:ahLst/>
              <a:cxnLst/>
              <a:rect l="l" t="t" r="r" b="b"/>
              <a:pathLst>
                <a:path w="913480" h="1165066">
                  <a:moveTo>
                    <a:pt x="0" y="0"/>
                  </a:moveTo>
                  <a:lnTo>
                    <a:pt x="913480" y="0"/>
                  </a:lnTo>
                  <a:lnTo>
                    <a:pt x="913480" y="1165065"/>
                  </a:lnTo>
                  <a:lnTo>
                    <a:pt x="0" y="116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759" r="-475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920427" y="7814745"/>
              <a:ext cx="1077726" cy="1298069"/>
            </a:xfrm>
            <a:custGeom>
              <a:avLst/>
              <a:gdLst/>
              <a:ahLst/>
              <a:cxnLst/>
              <a:rect l="l" t="t" r="r" b="b"/>
              <a:pathLst>
                <a:path w="1077726" h="1298069">
                  <a:moveTo>
                    <a:pt x="0" y="0"/>
                  </a:moveTo>
                  <a:lnTo>
                    <a:pt x="1077726" y="0"/>
                  </a:lnTo>
                  <a:lnTo>
                    <a:pt x="1077726" y="1298069"/>
                  </a:lnTo>
                  <a:lnTo>
                    <a:pt x="0" y="1298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77" b="-137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480478" y="7754761"/>
              <a:ext cx="1069350" cy="1248217"/>
            </a:xfrm>
            <a:custGeom>
              <a:avLst/>
              <a:gdLst/>
              <a:ahLst/>
              <a:cxnLst/>
              <a:rect l="l" t="t" r="r" b="b"/>
              <a:pathLst>
                <a:path w="1069350" h="1248217">
                  <a:moveTo>
                    <a:pt x="0" y="0"/>
                  </a:moveTo>
                  <a:lnTo>
                    <a:pt x="1069350" y="0"/>
                  </a:lnTo>
                  <a:lnTo>
                    <a:pt x="1069350" y="1248216"/>
                  </a:lnTo>
                  <a:lnTo>
                    <a:pt x="0" y="1248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63" r="-8363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368752" y="7826428"/>
              <a:ext cx="1027583" cy="1274701"/>
            </a:xfrm>
            <a:custGeom>
              <a:avLst/>
              <a:gdLst/>
              <a:ahLst/>
              <a:cxnLst/>
              <a:rect l="l" t="t" r="r" b="b"/>
              <a:pathLst>
                <a:path w="999006" h="1274701">
                  <a:moveTo>
                    <a:pt x="0" y="0"/>
                  </a:moveTo>
                  <a:lnTo>
                    <a:pt x="999006" y="0"/>
                  </a:lnTo>
                  <a:lnTo>
                    <a:pt x="999006" y="1274701"/>
                  </a:lnTo>
                  <a:lnTo>
                    <a:pt x="0" y="127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77" b="-1377"/>
              </a:stretch>
            </a:blipFill>
          </p:spPr>
        </p:sp>
      </p:grpSp>
      <p:grpSp>
        <p:nvGrpSpPr>
          <p:cNvPr id="20" name="Gruppo 19"/>
          <p:cNvGrpSpPr/>
          <p:nvPr/>
        </p:nvGrpSpPr>
        <p:grpSpPr>
          <a:xfrm>
            <a:off x="480478" y="6126995"/>
            <a:ext cx="6695284" cy="1323155"/>
            <a:chOff x="480478" y="6126995"/>
            <a:chExt cx="6695284" cy="1323155"/>
          </a:xfrm>
        </p:grpSpPr>
        <p:sp>
          <p:nvSpPr>
            <p:cNvPr id="5" name="Freeform 5"/>
            <p:cNvSpPr/>
            <p:nvPr/>
          </p:nvSpPr>
          <p:spPr>
            <a:xfrm>
              <a:off x="3307175" y="6126995"/>
              <a:ext cx="1128428" cy="1278895"/>
            </a:xfrm>
            <a:custGeom>
              <a:avLst/>
              <a:gdLst/>
              <a:ahLst/>
              <a:cxnLst/>
              <a:rect l="l" t="t" r="r" b="b"/>
              <a:pathLst>
                <a:path w="1128428" h="1278895">
                  <a:moveTo>
                    <a:pt x="0" y="0"/>
                  </a:moveTo>
                  <a:lnTo>
                    <a:pt x="1128427" y="0"/>
                  </a:lnTo>
                  <a:lnTo>
                    <a:pt x="1128427" y="1278895"/>
                  </a:lnTo>
                  <a:lnTo>
                    <a:pt x="0" y="1278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77" b="-137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770666" y="6161660"/>
              <a:ext cx="1081258" cy="1274701"/>
            </a:xfrm>
            <a:custGeom>
              <a:avLst/>
              <a:gdLst/>
              <a:ahLst/>
              <a:cxnLst/>
              <a:rect l="l" t="t" r="r" b="b"/>
              <a:pathLst>
                <a:path w="1081258" h="1274701">
                  <a:moveTo>
                    <a:pt x="0" y="0"/>
                  </a:moveTo>
                  <a:lnTo>
                    <a:pt x="1081258" y="0"/>
                  </a:lnTo>
                  <a:lnTo>
                    <a:pt x="1081258" y="1274701"/>
                  </a:lnTo>
                  <a:lnTo>
                    <a:pt x="0" y="1274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178" r="-3178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0478" y="6163006"/>
              <a:ext cx="1093939" cy="1272011"/>
            </a:xfrm>
            <a:custGeom>
              <a:avLst/>
              <a:gdLst/>
              <a:ahLst/>
              <a:cxnLst/>
              <a:rect l="l" t="t" r="r" b="b"/>
              <a:pathLst>
                <a:path w="1093939" h="1272011">
                  <a:moveTo>
                    <a:pt x="0" y="0"/>
                  </a:moveTo>
                  <a:lnTo>
                    <a:pt x="1093939" y="0"/>
                  </a:lnTo>
                  <a:lnTo>
                    <a:pt x="1093939" y="1272011"/>
                  </a:lnTo>
                  <a:lnTo>
                    <a:pt x="0" y="1272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77" b="-137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190436" y="6126995"/>
              <a:ext cx="985326" cy="1323155"/>
            </a:xfrm>
            <a:custGeom>
              <a:avLst/>
              <a:gdLst/>
              <a:ahLst/>
              <a:cxnLst/>
              <a:rect l="l" t="t" r="r" b="b"/>
              <a:pathLst>
                <a:path w="985326" h="1323155">
                  <a:moveTo>
                    <a:pt x="0" y="0"/>
                  </a:moveTo>
                  <a:lnTo>
                    <a:pt x="985326" y="0"/>
                  </a:lnTo>
                  <a:lnTo>
                    <a:pt x="985326" y="1323155"/>
                  </a:lnTo>
                  <a:lnTo>
                    <a:pt x="0" y="132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77" b="-137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81027" y="6133360"/>
              <a:ext cx="956527" cy="1234344"/>
            </a:xfrm>
            <a:custGeom>
              <a:avLst/>
              <a:gdLst/>
              <a:ahLst/>
              <a:cxnLst/>
              <a:rect l="l" t="t" r="r" b="b"/>
              <a:pathLst>
                <a:path w="956527" h="1234344">
                  <a:moveTo>
                    <a:pt x="0" y="0"/>
                  </a:moveTo>
                  <a:lnTo>
                    <a:pt x="956527" y="0"/>
                  </a:lnTo>
                  <a:lnTo>
                    <a:pt x="956527" y="1234344"/>
                  </a:lnTo>
                  <a:lnTo>
                    <a:pt x="0" y="1234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327" r="-1327" b="-7272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76194" y="9225097"/>
            <a:ext cx="4390390" cy="71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2754" b="1">
                <a:solidFill>
                  <a:srgbClr val="FF3131"/>
                </a:solidFill>
                <a:latin typeface="ITC Benguiat Bold"/>
                <a:ea typeface="ITC Benguiat Bold"/>
                <a:cs typeface="ITC Benguiat Bold"/>
                <a:sym typeface="ITC Benguiat Bold"/>
              </a:rPr>
              <a:t>CIBO AMICO DEL PIANETA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8000" y="3512876"/>
            <a:ext cx="6804000" cy="233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46"/>
              </a:lnSpc>
              <a:spcBef>
                <a:spcPct val="0"/>
              </a:spcBef>
            </a:pPr>
            <a:r>
              <a:rPr lang="it-IT" sz="1890" u="none" strike="noStrike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L’U.O.C. Igiene degli Alimenti e della Nutrizione dell’AST di Ascoli Piceno sostiene l’iniziativa “Green </a:t>
            </a:r>
            <a:r>
              <a:rPr lang="it-IT" sz="1890" u="none" strike="noStrike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Food</a:t>
            </a:r>
            <a:r>
              <a:rPr lang="it-IT" sz="1890" u="none" strike="noStrike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Week” di </a:t>
            </a:r>
            <a:r>
              <a:rPr lang="it-IT" sz="1890" u="none" strike="noStrike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Foodinsider</a:t>
            </a:r>
            <a:r>
              <a:rPr lang="it-IT" sz="1890" u="none" strike="noStrike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una settimana dedicata alla promozione di scelte alimentari sane e rispettose dell’ambiente. Nei Comuni partecipanti saranno proposti menù scolastici con legumi, cereali integrali e prodotti di stagione, valorizzando la Dieta Mediterranea.</a:t>
            </a:r>
            <a:endParaRPr lang="it-IT" sz="1890" u="none" strike="noStrik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42508" y="2511481"/>
            <a:ext cx="2688134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57C654"/>
                </a:solidFill>
                <a:latin typeface="Inter Bold"/>
                <a:ea typeface="Inter Bold"/>
                <a:cs typeface="Inter Bold"/>
                <a:sym typeface="Inter Bold"/>
              </a:rPr>
              <a:t>GREEN FOOD WEEK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endParaRPr lang="en-US" sz="2199" b="1">
              <a:solidFill>
                <a:srgbClr val="57C654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07881" y="2032701"/>
            <a:ext cx="235431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3AC623"/>
                </a:solidFill>
                <a:latin typeface="Inter Bold"/>
                <a:ea typeface="Inter Bold"/>
                <a:cs typeface="Inter Bold"/>
                <a:sym typeface="Inter Bold"/>
              </a:rPr>
              <a:t>13-17 Aprile 2026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0940" y="9828461"/>
            <a:ext cx="6048000" cy="63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it-IT" sz="1200" i="1" u="none" strike="noStrike" dirty="0" smtClean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Grazie alle Ditte di ristorazione scolastica, alle Cooperative appaltatrici, al personale di cucina e di mensa dei Comuni aderenti e a tutti coloro che hanno collaborato per il buon esito dell’iniziativa.</a:t>
            </a:r>
            <a:endParaRPr lang="it-IT" sz="1200" i="1" u="none" strike="noStrike" dirty="0">
              <a:solidFill>
                <a:srgbClr val="000000"/>
              </a:solidFill>
              <a:latin typeface="Inter Italics"/>
              <a:ea typeface="Inter Italics"/>
              <a:cs typeface="Inter Italics"/>
              <a:sym typeface="Inter Italic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37760" y="7815254"/>
            <a:ext cx="175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Comuni aderenti</a:t>
            </a:r>
          </a:p>
          <a:p>
            <a:r>
              <a:rPr lang="it-IT" sz="1200" i="1" dirty="0" smtClean="0"/>
              <a:t>Castorano Grottammare Monsampolo del Tronto </a:t>
            </a:r>
          </a:p>
          <a:p>
            <a:r>
              <a:rPr lang="it-IT" sz="1200" i="1" dirty="0" smtClean="0"/>
              <a:t>Montalto delle Marche Monteprandone Offida Roccafluvione </a:t>
            </a:r>
          </a:p>
          <a:p>
            <a:r>
              <a:rPr lang="it-IT" sz="1200" i="1" dirty="0" smtClean="0"/>
              <a:t>San Benedetto del Tronto Spinetoli</a:t>
            </a:r>
            <a:endParaRPr lang="it-IT" sz="1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119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Inter Bold</vt:lpstr>
      <vt:lpstr>ITC Benguiat Bold</vt:lpstr>
      <vt:lpstr>Inter</vt:lpstr>
      <vt:lpstr>Arial</vt:lpstr>
      <vt:lpstr>Calibri</vt:lpstr>
      <vt:lpstr>Inter Italics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and Black Healthy Food Flyer</dc:title>
  <dc:creator>Benedetta Rosetti</dc:creator>
  <cp:lastModifiedBy>Mariangela Trovato</cp:lastModifiedBy>
  <cp:revision>5</cp:revision>
  <dcterms:created xsi:type="dcterms:W3CDTF">2006-08-16T00:00:00Z</dcterms:created>
  <dcterms:modified xsi:type="dcterms:W3CDTF">2026-04-10T10:42:19Z</dcterms:modified>
  <dc:identifier>DAHGWmVASt4</dc:identifier>
</cp:coreProperties>
</file>